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70" r:id="rId3"/>
    <p:sldId id="258" r:id="rId4"/>
    <p:sldId id="271" r:id="rId5"/>
    <p:sldId id="261" r:id="rId6"/>
    <p:sldId id="263" r:id="rId7"/>
    <p:sldId id="264" r:id="rId8"/>
    <p:sldId id="265" r:id="rId9"/>
    <p:sldId id="266" r:id="rId1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haroni" panose="02010803020104030203" pitchFamily="2" charset="-79"/>
      <p:bold r:id="rId13"/>
    </p:embeddedFont>
    <p:embeddedFont>
      <p:font typeface="Amasis MT Pro" panose="02040504050005020304" pitchFamily="18" charset="77"/>
      <p:regular r:id="rId14"/>
      <p:bold r:id="rId15"/>
      <p:italic r:id="rId16"/>
      <p:boldItalic r:id="rId17"/>
    </p:embeddedFont>
    <p:embeddedFont>
      <p:font typeface="Anaheim" panose="02000503000000000000" pitchFamily="2" charset="77"/>
      <p:regular r:id="rId18"/>
    </p:embeddedFont>
    <p:embeddedFont>
      <p:font typeface="Bebas Neue" panose="020B0606020202050201" pitchFamily="34" charset="7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Condensed Light" panose="020F0302020204030204" pitchFamily="34" charset="0"/>
      <p:regular r:id="rId24"/>
      <p:italic r:id="rId25"/>
    </p:embeddedFont>
    <p:embeddedFont>
      <p:font typeface="Verdana Pro SemiBold" panose="020F0502020204030204" pitchFamily="34" charset="0"/>
      <p:regular r:id="rId26"/>
      <p:bold r:id="rId27"/>
      <p:italic r:id="rId28"/>
      <p:boldItalic r:id="rId29"/>
    </p:embeddedFont>
    <p:embeddedFont>
      <p:font typeface="Work Sans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B7D6A0-E3E9-40DC-AFA1-5DB8CBD79CA2}">
  <a:tblStyle styleId="{58B7D6A0-E3E9-40DC-AFA1-5DB8CBD7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ad8b1eb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ad8b1eb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3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9ffe1e2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9ffe1e2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7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ad8b1eb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ad8b1eb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9ffe1e2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9ffe1e2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8ad8b1eb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8ad8b1eb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958c8b9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958c8b9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958c8b9c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958c8b9c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8428904" y="-4286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365779" y="-2675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601688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>
            <a:spLocks noGrp="1"/>
          </p:cNvSpPr>
          <p:nvPr>
            <p:ph type="subTitle" idx="1"/>
          </p:nvPr>
        </p:nvSpPr>
        <p:spPr>
          <a:xfrm>
            <a:off x="871865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2"/>
          </p:nvPr>
        </p:nvSpPr>
        <p:spPr>
          <a:xfrm>
            <a:off x="3531300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3"/>
          </p:nvPr>
        </p:nvSpPr>
        <p:spPr>
          <a:xfrm>
            <a:off x="6190725" y="2325024"/>
            <a:ext cx="20769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4"/>
          </p:nvPr>
        </p:nvSpPr>
        <p:spPr>
          <a:xfrm>
            <a:off x="871865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5"/>
          </p:nvPr>
        </p:nvSpPr>
        <p:spPr>
          <a:xfrm>
            <a:off x="3531300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6"/>
          </p:nvPr>
        </p:nvSpPr>
        <p:spPr>
          <a:xfrm>
            <a:off x="6190725" y="4078400"/>
            <a:ext cx="2076900" cy="5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7"/>
          </p:nvPr>
        </p:nvSpPr>
        <p:spPr>
          <a:xfrm>
            <a:off x="867500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8"/>
          </p:nvPr>
        </p:nvSpPr>
        <p:spPr>
          <a:xfrm>
            <a:off x="3531298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9"/>
          </p:nvPr>
        </p:nvSpPr>
        <p:spPr>
          <a:xfrm>
            <a:off x="6195077" y="1956400"/>
            <a:ext cx="20769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3"/>
          </p:nvPr>
        </p:nvSpPr>
        <p:spPr>
          <a:xfrm>
            <a:off x="867500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4"/>
          </p:nvPr>
        </p:nvSpPr>
        <p:spPr>
          <a:xfrm>
            <a:off x="3531298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5"/>
          </p:nvPr>
        </p:nvSpPr>
        <p:spPr>
          <a:xfrm>
            <a:off x="6195077" y="3705200"/>
            <a:ext cx="2076900" cy="3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-572659" y="-4177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8428912" y="3795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3" r:id="rId5"/>
    <p:sldLayoutId id="2147483664" r:id="rId6"/>
    <p:sldLayoutId id="2147483667" r:id="rId7"/>
    <p:sldLayoutId id="2147483670" r:id="rId8"/>
    <p:sldLayoutId id="2147483671" r:id="rId9"/>
    <p:sldLayoutId id="2147483674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up your own gym with these essential gym equipment">
            <a:extLst>
              <a:ext uri="{FF2B5EF4-FFF2-40B4-BE49-F238E27FC236}">
                <a16:creationId xmlns:a16="http://schemas.microsoft.com/office/drawing/2014/main" id="{BE7E6A6A-DCE3-6547-5E37-6F9C78B6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326"/>
            <a:ext cx="3851316" cy="4301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4144528" y="1586534"/>
            <a:ext cx="4748763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1"/>
                </a:solidFill>
                <a:latin typeface="Verdana Pro SemiBold" panose="020B0604020202020204" pitchFamily="34" charset="0"/>
              </a:rPr>
              <a:t>DAMG 6210 </a:t>
            </a:r>
            <a:r>
              <a:rPr lang="en-IN" sz="1400" b="1" i="0" dirty="0">
                <a:solidFill>
                  <a:schemeClr val="tx1"/>
                </a:solidFill>
                <a:effectLst/>
                <a:latin typeface="LatoWeb"/>
              </a:rPr>
              <a:t>Data Management and Database Design</a:t>
            </a:r>
            <a:endParaRPr sz="1400" dirty="0">
              <a:solidFill>
                <a:schemeClr val="tx1"/>
              </a:solidFill>
              <a:latin typeface="Verdana Pro SemiBold" panose="020B0604020202020204" pitchFamily="34" charset="0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4015740" y="778289"/>
            <a:ext cx="5006340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GYM MANAGEMENT SYSTEM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869241D3-6047-9DD3-47C2-FA421BAA6D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9458" y="2513551"/>
            <a:ext cx="496841" cy="49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5CC23-1CC8-D308-6170-4EBC8982495B}"/>
              </a:ext>
            </a:extLst>
          </p:cNvPr>
          <p:cNvSpPr txBox="1"/>
          <p:nvPr/>
        </p:nvSpPr>
        <p:spPr>
          <a:xfrm>
            <a:off x="4420869" y="3392775"/>
            <a:ext cx="4196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Kushal Upadhyay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Vrushali</a:t>
            </a:r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Phaltankar</a:t>
            </a:r>
            <a:endParaRPr lang="en-US" sz="1600" dirty="0">
              <a:solidFill>
                <a:schemeClr val="tx1"/>
              </a:solidFill>
              <a:latin typeface="Abad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Pratik Prakash </a:t>
            </a:r>
            <a:r>
              <a:rPr lang="en-US" sz="1600" dirty="0" err="1">
                <a:solidFill>
                  <a:schemeClr val="tx1"/>
                </a:solidFill>
                <a:latin typeface="Abadi" panose="020F0502020204030204" pitchFamily="34" charset="0"/>
              </a:rPr>
              <a:t>Sannakki</a:t>
            </a:r>
            <a:endParaRPr lang="en-US" sz="1600" dirty="0">
              <a:solidFill>
                <a:schemeClr val="tx1"/>
              </a:solidFill>
              <a:latin typeface="Abad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Amit Yadav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badi" panose="020F0502020204030204" pitchFamily="34" charset="0"/>
              </a:rPr>
              <a:t>Hemanth Ramesh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8DBE7-8252-B539-D06E-FC3FBA8974A9}"/>
              </a:ext>
            </a:extLst>
          </p:cNvPr>
          <p:cNvSpPr txBox="1"/>
          <p:nvPr/>
        </p:nvSpPr>
        <p:spPr>
          <a:xfrm>
            <a:off x="6017800" y="2167406"/>
            <a:ext cx="940158" cy="30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masis MT Pro" panose="02040504050005020304" pitchFamily="18" charset="0"/>
              </a:rPr>
              <a:t>TEAM 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575775" y="-26873"/>
            <a:ext cx="3670478" cy="580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3"/>
                </a:solidFill>
              </a:rPr>
              <a:t>OBJECTIVE</a:t>
            </a:r>
            <a:endParaRPr u="sng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5B700-28FE-4610-AC8E-F112B61AD9D6}"/>
              </a:ext>
            </a:extLst>
          </p:cNvPr>
          <p:cNvSpPr txBox="1"/>
          <p:nvPr/>
        </p:nvSpPr>
        <p:spPr>
          <a:xfrm>
            <a:off x="0" y="742478"/>
            <a:ext cx="90906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Gym Database Management System is a software solution designed to efficiently manage and store data related to a gym center's operations, including membership information, attendance records, fee payments, and equipment inventory maintenance reports. Such a system helps streamline billing processes, automate billing cycles, and track revenue in real-time.</a:t>
            </a:r>
          </a:p>
          <a:p>
            <a:endParaRPr lang="en-US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a Gym Database Management System can enhance a gym center's operations by providing easy access to essential data and generating accurate reports for decision-making purposes.</a:t>
            </a:r>
          </a:p>
        </p:txBody>
      </p:sp>
      <p:sp>
        <p:nvSpPr>
          <p:cNvPr id="2" name="Google Shape;1146;p28">
            <a:extLst>
              <a:ext uri="{FF2B5EF4-FFF2-40B4-BE49-F238E27FC236}">
                <a16:creationId xmlns:a16="http://schemas.microsoft.com/office/drawing/2014/main" id="{D9E267B3-33AD-56CF-6C55-6B3E0236FD3B}"/>
              </a:ext>
            </a:extLst>
          </p:cNvPr>
          <p:cNvSpPr txBox="1">
            <a:spLocks/>
          </p:cNvSpPr>
          <p:nvPr/>
        </p:nvSpPr>
        <p:spPr>
          <a:xfrm>
            <a:off x="-304612" y="2431267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6" name="Google Shape;1152;p28">
            <a:extLst>
              <a:ext uri="{FF2B5EF4-FFF2-40B4-BE49-F238E27FC236}">
                <a16:creationId xmlns:a16="http://schemas.microsoft.com/office/drawing/2014/main" id="{0C7E90CB-522E-2E2D-A40E-26CEE63CE14E}"/>
              </a:ext>
            </a:extLst>
          </p:cNvPr>
          <p:cNvSpPr txBox="1">
            <a:spLocks/>
          </p:cNvSpPr>
          <p:nvPr/>
        </p:nvSpPr>
        <p:spPr>
          <a:xfrm>
            <a:off x="287069" y="2593229"/>
            <a:ext cx="3762633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keep track of the members and their plans, and to communicate with them efficiently.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EFFA7-696C-4A17-C63D-368DE5FE535B}"/>
              </a:ext>
            </a:extLst>
          </p:cNvPr>
          <p:cNvSpPr txBox="1"/>
          <p:nvPr/>
        </p:nvSpPr>
        <p:spPr>
          <a:xfrm>
            <a:off x="5345796" y="2334620"/>
            <a:ext cx="33889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1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Avoiding redundant customer records, guarding against data loss, and maintaining records efficiently.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8BFEA-A773-10A9-674E-D661C8C6BC92}"/>
              </a:ext>
            </a:extLst>
          </p:cNvPr>
          <p:cNvSpPr txBox="1"/>
          <p:nvPr/>
        </p:nvSpPr>
        <p:spPr>
          <a:xfrm>
            <a:off x="306447" y="3886619"/>
            <a:ext cx="4199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create reports on various operations within the gym, including membership fee payment, which can be analyzed to get clear information about the members.</a:t>
            </a:r>
            <a:endParaRPr lang="en-GB" sz="32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67FAE-3973-51D3-D660-2E5A452D542B}"/>
              </a:ext>
            </a:extLst>
          </p:cNvPr>
          <p:cNvSpPr txBox="1"/>
          <p:nvPr/>
        </p:nvSpPr>
        <p:spPr>
          <a:xfrm>
            <a:off x="5391150" y="3826308"/>
            <a:ext cx="34464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provide a variety of alternatives, in terms of equipment's, different fitness coaches based on availability and fee payment updates as well. 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1146;p28">
            <a:extLst>
              <a:ext uri="{FF2B5EF4-FFF2-40B4-BE49-F238E27FC236}">
                <a16:creationId xmlns:a16="http://schemas.microsoft.com/office/drawing/2014/main" id="{99D4C50F-D35F-2996-B665-693ED8005553}"/>
              </a:ext>
            </a:extLst>
          </p:cNvPr>
          <p:cNvSpPr txBox="1">
            <a:spLocks/>
          </p:cNvSpPr>
          <p:nvPr/>
        </p:nvSpPr>
        <p:spPr>
          <a:xfrm>
            <a:off x="4756292" y="2421399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14" name="Google Shape;1146;p28">
            <a:extLst>
              <a:ext uri="{FF2B5EF4-FFF2-40B4-BE49-F238E27FC236}">
                <a16:creationId xmlns:a16="http://schemas.microsoft.com/office/drawing/2014/main" id="{7387CB0D-492B-E468-AAE3-00FF1DC829E3}"/>
              </a:ext>
            </a:extLst>
          </p:cNvPr>
          <p:cNvSpPr txBox="1">
            <a:spLocks/>
          </p:cNvSpPr>
          <p:nvPr/>
        </p:nvSpPr>
        <p:spPr>
          <a:xfrm>
            <a:off x="-272415" y="3652423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5" name="Google Shape;1146;p28">
            <a:extLst>
              <a:ext uri="{FF2B5EF4-FFF2-40B4-BE49-F238E27FC236}">
                <a16:creationId xmlns:a16="http://schemas.microsoft.com/office/drawing/2014/main" id="{28536403-F547-A28F-F3D9-05C68D38C34E}"/>
              </a:ext>
            </a:extLst>
          </p:cNvPr>
          <p:cNvSpPr txBox="1">
            <a:spLocks/>
          </p:cNvSpPr>
          <p:nvPr/>
        </p:nvSpPr>
        <p:spPr>
          <a:xfrm>
            <a:off x="4862048" y="3600907"/>
            <a:ext cx="967496" cy="468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3600" dirty="0">
                <a:solidFill>
                  <a:schemeClr val="accent3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09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2807616" y="-135560"/>
            <a:ext cx="3318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ERD DIAGRAM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8B57EE9-B6F8-4F1A-A20B-72CF9B55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77" y="416748"/>
            <a:ext cx="9053848" cy="472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2421228" y="-109802"/>
            <a:ext cx="4593629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3"/>
                </a:solidFill>
              </a:rPr>
              <a:t>HIGH LEVEL DESIGN</a:t>
            </a:r>
          </a:p>
        </p:txBody>
      </p:sp>
      <p:sp>
        <p:nvSpPr>
          <p:cNvPr id="2" name="Google Shape;267;p38">
            <a:extLst>
              <a:ext uri="{FF2B5EF4-FFF2-40B4-BE49-F238E27FC236}">
                <a16:creationId xmlns:a16="http://schemas.microsoft.com/office/drawing/2014/main" id="{9D37DD23-082D-1D60-94E5-1A160E435610}"/>
              </a:ext>
            </a:extLst>
          </p:cNvPr>
          <p:cNvSpPr txBox="1">
            <a:spLocks/>
          </p:cNvSpPr>
          <p:nvPr/>
        </p:nvSpPr>
        <p:spPr>
          <a:xfrm>
            <a:off x="5391651" y="874318"/>
            <a:ext cx="2841917" cy="42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Create Table Structure</a:t>
            </a:r>
          </a:p>
        </p:txBody>
      </p:sp>
      <p:sp>
        <p:nvSpPr>
          <p:cNvPr id="3" name="Google Shape;267;p38">
            <a:extLst>
              <a:ext uri="{FF2B5EF4-FFF2-40B4-BE49-F238E27FC236}">
                <a16:creationId xmlns:a16="http://schemas.microsoft.com/office/drawing/2014/main" id="{1D52B4A6-B433-E973-6031-F5BC6CC1FF62}"/>
              </a:ext>
            </a:extLst>
          </p:cNvPr>
          <p:cNvSpPr txBox="1">
            <a:spLocks/>
          </p:cNvSpPr>
          <p:nvPr/>
        </p:nvSpPr>
        <p:spPr>
          <a:xfrm>
            <a:off x="467432" y="2527718"/>
            <a:ext cx="2841917" cy="42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1800" dirty="0">
                <a:solidFill>
                  <a:schemeClr val="accent3"/>
                </a:solidFill>
              </a:rPr>
              <a:t>Data Insertion</a:t>
            </a:r>
          </a:p>
        </p:txBody>
      </p:sp>
      <p:sp>
        <p:nvSpPr>
          <p:cNvPr id="5" name="Google Shape;267;p38">
            <a:extLst>
              <a:ext uri="{FF2B5EF4-FFF2-40B4-BE49-F238E27FC236}">
                <a16:creationId xmlns:a16="http://schemas.microsoft.com/office/drawing/2014/main" id="{A1EE2C35-8B99-D571-685F-EFEF2FE9E93B}"/>
              </a:ext>
            </a:extLst>
          </p:cNvPr>
          <p:cNvSpPr txBox="1">
            <a:spLocks/>
          </p:cNvSpPr>
          <p:nvPr/>
        </p:nvSpPr>
        <p:spPr>
          <a:xfrm>
            <a:off x="5328276" y="2523482"/>
            <a:ext cx="35051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en-US" sz="1800" dirty="0">
                <a:solidFill>
                  <a:schemeClr val="accent3"/>
                </a:solidFill>
              </a:rPr>
              <a:t>Stored Procedure, Functions and Triggers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78EC0-9A34-ED36-522E-CDE2450C3213}"/>
              </a:ext>
            </a:extLst>
          </p:cNvPr>
          <p:cNvSpPr txBox="1"/>
          <p:nvPr/>
        </p:nvSpPr>
        <p:spPr>
          <a:xfrm>
            <a:off x="5420831" y="1384293"/>
            <a:ext cx="2571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 this phase, we are creating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table structures for all major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entities of a Gym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A68C-E4F1-D4FF-32C2-15FFB2E14718}"/>
              </a:ext>
            </a:extLst>
          </p:cNvPr>
          <p:cNvSpPr txBox="1"/>
          <p:nvPr/>
        </p:nvSpPr>
        <p:spPr>
          <a:xfrm>
            <a:off x="468149" y="3110790"/>
            <a:ext cx="26997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 this phase, we are inserting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data into all tables with respect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to their primary and foreign key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98001-CFF5-2C66-0F2C-E81F4F0F6828}"/>
              </a:ext>
            </a:extLst>
          </p:cNvPr>
          <p:cNvSpPr txBox="1"/>
          <p:nvPr/>
        </p:nvSpPr>
        <p:spPr>
          <a:xfrm>
            <a:off x="5420831" y="3324532"/>
            <a:ext cx="360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Stored procedures for assigning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trainers and list of customer, triggers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for maintaining subscription audit and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for calculating percentage of total purchase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55641-8504-EED2-28F9-3BE6468482C9}"/>
              </a:ext>
            </a:extLst>
          </p:cNvPr>
          <p:cNvSpPr txBox="1"/>
          <p:nvPr/>
        </p:nvSpPr>
        <p:spPr>
          <a:xfrm>
            <a:off x="447933" y="829786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</a:rPr>
              <a:t>Scope and requirements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D970-6028-941D-9A45-7A7D184D74CD}"/>
              </a:ext>
            </a:extLst>
          </p:cNvPr>
          <p:cNvSpPr txBox="1"/>
          <p:nvPr/>
        </p:nvSpPr>
        <p:spPr>
          <a:xfrm>
            <a:off x="447933" y="1366977"/>
            <a:ext cx="2880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Defining the scope of the project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and functional parameters for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identifying necessary entities and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2414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41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41"/>
          <p:cNvSpPr/>
          <p:nvPr/>
        </p:nvSpPr>
        <p:spPr>
          <a:xfrm>
            <a:off x="-26171" y="-4939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7;p38">
            <a:extLst>
              <a:ext uri="{FF2B5EF4-FFF2-40B4-BE49-F238E27FC236}">
                <a16:creationId xmlns:a16="http://schemas.microsoft.com/office/drawing/2014/main" id="{EF59BB93-51E2-D0F9-D57B-D38F820FE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6880" y="0"/>
            <a:ext cx="615071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DDL STATEMENTS</a:t>
            </a:r>
            <a:r>
              <a:rPr lang="en" sz="2000" dirty="0">
                <a:solidFill>
                  <a:schemeClr val="accent3"/>
                </a:solidFill>
              </a:rPr>
              <a:t> AND STORED PROCEDURES </a:t>
            </a:r>
            <a:endParaRPr sz="200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98269-38A4-67AD-F934-3830072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3" y="514074"/>
            <a:ext cx="2316342" cy="205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514C7-E4FD-BC90-A42B-7FF5509B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5121"/>
            <a:ext cx="2316342" cy="2278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1B4EA1-A357-F7FA-D1F9-940AE20B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83" y="3216285"/>
            <a:ext cx="2148780" cy="185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B421B-4AA6-D204-071F-8DEC74D96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923" y="374888"/>
            <a:ext cx="3299394" cy="2167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A6CF59-B6A1-5201-DA8B-669DCAEA7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923" y="3045702"/>
            <a:ext cx="3361077" cy="1722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4356B5B6-AFA5-A957-DF46-4A724D9C9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02508"/>
              </p:ext>
            </p:extLst>
          </p:nvPr>
        </p:nvGraphicFramePr>
        <p:xfrm>
          <a:off x="3361078" y="374888"/>
          <a:ext cx="1545900" cy="265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45900">
                  <a:extLst>
                    <a:ext uri="{9D8B030D-6E8A-4147-A177-3AD203B41FA5}">
                      <a16:colId xmlns:a16="http://schemas.microsoft.com/office/drawing/2014/main" val="3957914957"/>
                    </a:ext>
                  </a:extLst>
                </a:gridCol>
              </a:tblGrid>
              <a:tr h="207496"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dirty="0">
                          <a:solidFill>
                            <a:schemeClr val="accent3"/>
                          </a:solidFill>
                        </a:rPr>
                        <a:t>ENTITIES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787088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Customer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116595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Utilities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306603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Supplier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35489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Order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609764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Product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516731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Employee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84310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958659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Subscription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10105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Manufacturer 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485824"/>
                  </a:ext>
                </a:extLst>
              </a:tr>
              <a:tr h="2371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6443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89B497-016A-9F0D-5C48-076515709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228" y="2389687"/>
            <a:ext cx="2392452" cy="545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2845EA-F9BC-E885-C902-9E24AEA9C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660" y="4719502"/>
            <a:ext cx="1755905" cy="42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7;p38">
            <a:extLst>
              <a:ext uri="{FF2B5EF4-FFF2-40B4-BE49-F238E27FC236}">
                <a16:creationId xmlns:a16="http://schemas.microsoft.com/office/drawing/2014/main" id="{846A0C5F-CECD-03D2-2C2E-4DFDA4CF9F18}"/>
              </a:ext>
            </a:extLst>
          </p:cNvPr>
          <p:cNvSpPr txBox="1">
            <a:spLocks/>
          </p:cNvSpPr>
          <p:nvPr/>
        </p:nvSpPr>
        <p:spPr>
          <a:xfrm>
            <a:off x="2796782" y="27901"/>
            <a:ext cx="3161295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VIEWS</a:t>
            </a:r>
            <a:r>
              <a:rPr lang="en-US" sz="2000" dirty="0">
                <a:solidFill>
                  <a:schemeClr val="accent3"/>
                </a:solidFill>
              </a:rPr>
              <a:t> AND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AE73A-E9F8-75CE-41B5-23F9BE44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" y="664445"/>
            <a:ext cx="5478780" cy="1653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2C782-1CC0-AD19-CF40-D4204FA5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238" y="615146"/>
            <a:ext cx="2431850" cy="3051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3A4C-C22B-06D5-929B-43A84502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107" y="2537769"/>
            <a:ext cx="2796782" cy="15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4C28D-5034-8F15-C450-0D750C085B99}"/>
              </a:ext>
            </a:extLst>
          </p:cNvPr>
          <p:cNvSpPr txBox="1"/>
          <p:nvPr/>
        </p:nvSpPr>
        <p:spPr>
          <a:xfrm>
            <a:off x="1253872" y="2349043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View of Top 5 Most Expensive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B2815-3AF4-6027-1BB7-0B63B9FD497E}"/>
              </a:ext>
            </a:extLst>
          </p:cNvPr>
          <p:cNvSpPr txBox="1"/>
          <p:nvPr/>
        </p:nvSpPr>
        <p:spPr>
          <a:xfrm>
            <a:off x="351106" y="444804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Views of Active Customers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A36AB-50FD-7870-DAA0-D7D68C610DFE}"/>
              </a:ext>
            </a:extLst>
          </p:cNvPr>
          <p:cNvSpPr txBox="1"/>
          <p:nvPr/>
        </p:nvSpPr>
        <p:spPr>
          <a:xfrm>
            <a:off x="4824154" y="353535"/>
            <a:ext cx="350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accent3"/>
                </a:solidFill>
              </a:rPr>
              <a:t>Trigger of Subscription History</a:t>
            </a:r>
          </a:p>
        </p:txBody>
      </p:sp>
      <p:grpSp>
        <p:nvGrpSpPr>
          <p:cNvPr id="21" name="Google Shape;768;p53">
            <a:extLst>
              <a:ext uri="{FF2B5EF4-FFF2-40B4-BE49-F238E27FC236}">
                <a16:creationId xmlns:a16="http://schemas.microsoft.com/office/drawing/2014/main" id="{AB013467-4F35-469D-8B12-68CD8FA1B05B}"/>
              </a:ext>
            </a:extLst>
          </p:cNvPr>
          <p:cNvGrpSpPr/>
          <p:nvPr/>
        </p:nvGrpSpPr>
        <p:grpSpPr>
          <a:xfrm rot="5400000">
            <a:off x="46126" y="191088"/>
            <a:ext cx="484800" cy="379412"/>
            <a:chOff x="4768325" y="2163475"/>
            <a:chExt cx="59700" cy="46725"/>
          </a:xfrm>
        </p:grpSpPr>
        <p:sp>
          <p:nvSpPr>
            <p:cNvPr id="22" name="Google Shape;769;p53">
              <a:extLst>
                <a:ext uri="{FF2B5EF4-FFF2-40B4-BE49-F238E27FC236}">
                  <a16:creationId xmlns:a16="http://schemas.microsoft.com/office/drawing/2014/main" id="{0C0BCDE2-F9A2-CD87-9329-646FAE5020D8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0;p53">
              <a:extLst>
                <a:ext uri="{FF2B5EF4-FFF2-40B4-BE49-F238E27FC236}">
                  <a16:creationId xmlns:a16="http://schemas.microsoft.com/office/drawing/2014/main" id="{87CA236B-725E-A743-2801-2BFF4DA15594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0F18E4-D396-5BFB-C8E2-36479D57F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33" y="2641568"/>
            <a:ext cx="1508891" cy="1691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2E3D2F-1457-51D1-3108-06365CECE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573" y="4187186"/>
            <a:ext cx="2431850" cy="880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0E9C78-B934-CB4D-7D55-347FD40C7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6298" y="3750318"/>
            <a:ext cx="4241645" cy="327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EBBC84-D83C-9CC0-FA5F-9626BE394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549" y="4116719"/>
            <a:ext cx="995141" cy="1010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-1068438" y="46171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7;p38">
            <a:extLst>
              <a:ext uri="{FF2B5EF4-FFF2-40B4-BE49-F238E27FC236}">
                <a16:creationId xmlns:a16="http://schemas.microsoft.com/office/drawing/2014/main" id="{AE805D75-E834-4481-1880-59E320E2DACC}"/>
              </a:ext>
            </a:extLst>
          </p:cNvPr>
          <p:cNvSpPr txBox="1">
            <a:spLocks/>
          </p:cNvSpPr>
          <p:nvPr/>
        </p:nvSpPr>
        <p:spPr>
          <a:xfrm>
            <a:off x="2072640" y="-63539"/>
            <a:ext cx="4819539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DATA ENCRYPTION </a:t>
            </a:r>
            <a:r>
              <a:rPr lang="en-US" sz="2000" dirty="0">
                <a:solidFill>
                  <a:schemeClr val="accent3"/>
                </a:solidFill>
              </a:rPr>
              <a:t>AND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DFC73-3FB6-BBAF-E96B-ED07F55A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" y="349117"/>
            <a:ext cx="2561533" cy="3913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AE6520-E489-F6B0-EF31-1FB36373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082" y="349118"/>
            <a:ext cx="3593503" cy="4200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92ECE7-09F3-7B02-60A6-3A4CCA02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72" y="349117"/>
            <a:ext cx="2606040" cy="2749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oogle Shape;768;p53">
            <a:extLst>
              <a:ext uri="{FF2B5EF4-FFF2-40B4-BE49-F238E27FC236}">
                <a16:creationId xmlns:a16="http://schemas.microsoft.com/office/drawing/2014/main" id="{2A1808C5-CA7B-ED14-2DE4-36DB5246248D}"/>
              </a:ext>
            </a:extLst>
          </p:cNvPr>
          <p:cNvGrpSpPr/>
          <p:nvPr/>
        </p:nvGrpSpPr>
        <p:grpSpPr>
          <a:xfrm rot="5400000">
            <a:off x="8649106" y="61355"/>
            <a:ext cx="484800" cy="379412"/>
            <a:chOff x="4768325" y="2163475"/>
            <a:chExt cx="59700" cy="46725"/>
          </a:xfrm>
        </p:grpSpPr>
        <p:sp>
          <p:nvSpPr>
            <p:cNvPr id="31" name="Google Shape;769;p53">
              <a:extLst>
                <a:ext uri="{FF2B5EF4-FFF2-40B4-BE49-F238E27FC236}">
                  <a16:creationId xmlns:a16="http://schemas.microsoft.com/office/drawing/2014/main" id="{ACFB4211-5D6B-1758-F58D-735385C5758C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70;p53">
              <a:extLst>
                <a:ext uri="{FF2B5EF4-FFF2-40B4-BE49-F238E27FC236}">
                  <a16:creationId xmlns:a16="http://schemas.microsoft.com/office/drawing/2014/main" id="{D559E202-DE47-EB1E-52DD-6F38BD1FD3B4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C0D0B8-A6BD-1334-0159-60207FDF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346" y="3243341"/>
            <a:ext cx="2569866" cy="1530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16A8F-9670-B5F0-B56A-F421AEF3D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3" y="4262814"/>
            <a:ext cx="2561533" cy="665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B67FB-B8DA-7667-B2AE-BD3CC5A7D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116" y="4300452"/>
            <a:ext cx="1779805" cy="665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42D5D2-5EA1-710B-444A-7E245A62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-137160"/>
            <a:ext cx="3909060" cy="617400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</a:t>
            </a:r>
          </a:p>
        </p:txBody>
      </p:sp>
      <p:grpSp>
        <p:nvGrpSpPr>
          <p:cNvPr id="10" name="Google Shape;765;p53">
            <a:extLst>
              <a:ext uri="{FF2B5EF4-FFF2-40B4-BE49-F238E27FC236}">
                <a16:creationId xmlns:a16="http://schemas.microsoft.com/office/drawing/2014/main" id="{E1E486E5-88DA-D69D-8728-F5113E0C6DB5}"/>
              </a:ext>
            </a:extLst>
          </p:cNvPr>
          <p:cNvGrpSpPr/>
          <p:nvPr/>
        </p:nvGrpSpPr>
        <p:grpSpPr>
          <a:xfrm rot="5400000">
            <a:off x="83281" y="161004"/>
            <a:ext cx="484800" cy="379412"/>
            <a:chOff x="4768325" y="2163475"/>
            <a:chExt cx="59700" cy="46725"/>
          </a:xfrm>
        </p:grpSpPr>
        <p:sp>
          <p:nvSpPr>
            <p:cNvPr id="11" name="Google Shape;766;p53">
              <a:extLst>
                <a:ext uri="{FF2B5EF4-FFF2-40B4-BE49-F238E27FC236}">
                  <a16:creationId xmlns:a16="http://schemas.microsoft.com/office/drawing/2014/main" id="{023D00B0-F934-D7E7-F845-FEBCFC452114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7;p53">
              <a:extLst>
                <a:ext uri="{FF2B5EF4-FFF2-40B4-BE49-F238E27FC236}">
                  <a16:creationId xmlns:a16="http://schemas.microsoft.com/office/drawing/2014/main" id="{092E3EE8-2EA8-FE24-F913-F2323AC23E11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>
            <a:extLst>
              <a:ext uri="{FF2B5EF4-FFF2-40B4-BE49-F238E27FC236}">
                <a16:creationId xmlns:a16="http://schemas.microsoft.com/office/drawing/2014/main" id="{1BDB3FA2-2A35-A7AB-CC4C-AA010B5C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-137160"/>
            <a:ext cx="3909060" cy="617400"/>
          </a:xfrm>
        </p:spPr>
        <p:txBody>
          <a:bodyPr/>
          <a:lstStyle/>
          <a:p>
            <a:r>
              <a:rPr lang="en-US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 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19BD7C3C-1536-D872-D399-D13F4971C680}"/>
              </a:ext>
            </a:extLst>
          </p:cNvPr>
          <p:cNvSpPr txBox="1">
            <a:spLocks/>
          </p:cNvSpPr>
          <p:nvPr/>
        </p:nvSpPr>
        <p:spPr>
          <a:xfrm>
            <a:off x="270455" y="869324"/>
            <a:ext cx="8384147" cy="340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sz="1500" dirty="0">
                <a:latin typeface="Abadi" panose="020B0604020104020204" pitchFamily="34" charset="0"/>
              </a:rPr>
              <a:t>      Based on the requirements analysis phase, the "Gold's Gym Management System" has been created to fulfill the necessary requirements. This system is designed to be user-friendly, with efficient form and field level validations. The previous manual system had various drawbacks, so this project was developed to address these issues and meet the expectations of modern times. </a:t>
            </a:r>
          </a:p>
          <a:p>
            <a:endParaRPr lang="en-US" dirty="0">
              <a:latin typeface="Söhne"/>
            </a:endParaRPr>
          </a:p>
          <a:p>
            <a:endParaRPr lang="en-US" dirty="0"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Scope:</a:t>
            </a:r>
          </a:p>
          <a:p>
            <a:pPr marL="0" indent="0" algn="l"/>
            <a:endParaRPr lang="en-US" sz="17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also few features which can be integrated with this system to make it more flexible. Below list</a:t>
            </a:r>
          </a:p>
          <a:p>
            <a:pPr algn="l"/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the future points to be consider:</a:t>
            </a:r>
          </a:p>
          <a:p>
            <a:pPr algn="l"/>
            <a:endParaRPr lang="en-US" sz="1700" dirty="0">
              <a:latin typeface="Abadi" panose="020B06040201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Chat BOT option for members and trainer, so that members can directly enquiry their trainer on any time through the Chat BOT.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Fitness suggestion by enquiring the condition of the health.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 Claim Processing Bot.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conversation option for trainers and members.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payment through face recognition.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Barcode generation for membership card and using this, members can take entry to Gym.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latin typeface="Abadi" panose="020B06040201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Fingerprint matching for taking entry to gym.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974D4-1A74-CBDB-1778-8A0351102D2D}"/>
              </a:ext>
            </a:extLst>
          </p:cNvPr>
          <p:cNvSpPr/>
          <p:nvPr/>
        </p:nvSpPr>
        <p:spPr>
          <a:xfrm>
            <a:off x="2640168" y="4533363"/>
            <a:ext cx="30919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masis MT Pro" panose="020405040500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506</Words>
  <Application>Microsoft Macintosh PowerPoint</Application>
  <PresentationFormat>On-screen Show (16:9)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Work Sans</vt:lpstr>
      <vt:lpstr>Amasis MT Pro</vt:lpstr>
      <vt:lpstr>Calibri</vt:lpstr>
      <vt:lpstr>Wingdings</vt:lpstr>
      <vt:lpstr>LatoWeb</vt:lpstr>
      <vt:lpstr>Verdana Pro SemiBold</vt:lpstr>
      <vt:lpstr>Arial</vt:lpstr>
      <vt:lpstr>Roboto Condensed Light</vt:lpstr>
      <vt:lpstr>Bebas Neue</vt:lpstr>
      <vt:lpstr>Abadi</vt:lpstr>
      <vt:lpstr>Söhne</vt:lpstr>
      <vt:lpstr>Aharoni</vt:lpstr>
      <vt:lpstr>Anaheim</vt:lpstr>
      <vt:lpstr>High Intensity Interval Training Gym Center by Slidesgo</vt:lpstr>
      <vt:lpstr>DAMG 6210 Data Management and Database Design</vt:lpstr>
      <vt:lpstr>OBJECTIVE</vt:lpstr>
      <vt:lpstr>ERD DIAGRAM</vt:lpstr>
      <vt:lpstr>HIGH LEVEL DESIGN</vt:lpstr>
      <vt:lpstr>DDL STATEMENTS AND STORED PROCEDURES </vt:lpstr>
      <vt:lpstr>PowerPoint Presentation</vt:lpstr>
      <vt:lpstr>PowerPoint Presentation</vt:lpstr>
      <vt:lpstr>VISUALIZATION </vt:lpstr>
      <vt:lpstr>OUTCOMES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DAMG 6210 Data Management and Database Design</dc:title>
  <cp:lastModifiedBy>Vrushali Phaltankar</cp:lastModifiedBy>
  <cp:revision>42</cp:revision>
  <dcterms:modified xsi:type="dcterms:W3CDTF">2023-04-26T20:17:31Z</dcterms:modified>
</cp:coreProperties>
</file>